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7" r:id="rId2"/>
    <p:sldId id="329" r:id="rId3"/>
    <p:sldId id="394" r:id="rId4"/>
    <p:sldId id="395" r:id="rId5"/>
    <p:sldId id="332" r:id="rId6"/>
    <p:sldId id="333" r:id="rId7"/>
    <p:sldId id="399" r:id="rId8"/>
    <p:sldId id="397" r:id="rId9"/>
    <p:sldId id="396" r:id="rId10"/>
    <p:sldId id="398" r:id="rId11"/>
    <p:sldId id="400" r:id="rId12"/>
    <p:sldId id="404" r:id="rId13"/>
    <p:sldId id="405" r:id="rId14"/>
    <p:sldId id="401" r:id="rId15"/>
    <p:sldId id="403" r:id="rId16"/>
    <p:sldId id="402" r:id="rId17"/>
    <p:sldId id="389" r:id="rId18"/>
    <p:sldId id="390" r:id="rId19"/>
    <p:sldId id="344" r:id="rId20"/>
    <p:sldId id="324" r:id="rId21"/>
    <p:sldId id="368" r:id="rId22"/>
    <p:sldId id="365" r:id="rId23"/>
    <p:sldId id="325" r:id="rId24"/>
    <p:sldId id="374" r:id="rId25"/>
    <p:sldId id="352" r:id="rId26"/>
    <p:sldId id="378" r:id="rId27"/>
    <p:sldId id="373" r:id="rId28"/>
    <p:sldId id="379" r:id="rId29"/>
    <p:sldId id="376" r:id="rId30"/>
    <p:sldId id="383" r:id="rId31"/>
    <p:sldId id="327" r:id="rId32"/>
    <p:sldId id="346" r:id="rId33"/>
    <p:sldId id="348" r:id="rId34"/>
    <p:sldId id="343" r:id="rId35"/>
    <p:sldId id="371" r:id="rId36"/>
    <p:sldId id="377" r:id="rId37"/>
    <p:sldId id="372" r:id="rId38"/>
    <p:sldId id="380" r:id="rId39"/>
    <p:sldId id="330" r:id="rId40"/>
    <p:sldId id="351" r:id="rId41"/>
    <p:sldId id="308" r:id="rId42"/>
    <p:sldId id="349" r:id="rId43"/>
    <p:sldId id="364" r:id="rId44"/>
    <p:sldId id="360" r:id="rId45"/>
    <p:sldId id="369" r:id="rId46"/>
    <p:sldId id="359" r:id="rId47"/>
    <p:sldId id="370" r:id="rId48"/>
    <p:sldId id="363" r:id="rId49"/>
    <p:sldId id="362" r:id="rId50"/>
    <p:sldId id="384" r:id="rId51"/>
    <p:sldId id="340" r:id="rId52"/>
    <p:sldId id="350" r:id="rId53"/>
    <p:sldId id="322" r:id="rId54"/>
    <p:sldId id="392" r:id="rId55"/>
    <p:sldId id="393" r:id="rId56"/>
    <p:sldId id="385" r:id="rId57"/>
    <p:sldId id="391" r:id="rId58"/>
    <p:sldId id="386" r:id="rId59"/>
    <p:sldId id="305" r:id="rId60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9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144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3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6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6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00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6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6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0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5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4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64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93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6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17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57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01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2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56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9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7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721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80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08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56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31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543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95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80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52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96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59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49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79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51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679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5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10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49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04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00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5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34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49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8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5473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711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39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418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471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045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4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5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00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7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.wikipedia.org/wiki/%EB%A9%B1%EB%B2%95%EC%B9%9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kr/developer-%EA%B8%B0%EC%88%A0-%ED%8F%AC%EB%9F%BC/2017/11/08/ibm-cloud-dsx-spa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kr/developer-%EA%B8%B0%EC%88%A0-%ED%8F%AC%EB%9F%BC/2017/11/08/ibm-cloud-dsx-spar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odbbang.com/ch/912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ackoverflow.com/questions/280243/python-linked-list" TargetMode="External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kPRA0W1kEC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developers/sorting-algorithm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8A%B9%EC%88%98:%EC%B1%85%EC%B0%BE%EA%B8%B0/185233802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/index.php?title=%EB%B9%84%EA%B5%90_%EC%A0%95%EB%A0%AC&amp;action=edit&amp;redlink=1" TargetMode="External"/><Relationship Id="rId13" Type="http://schemas.openxmlformats.org/officeDocument/2006/relationships/hyperlink" Target="https://ko.wikipedia.org/w/index.php?title=%EB%82%9C%EC%9F%81%EC%9D%B4_%EC%A0%95%EB%A0%AC&amp;action=edit&amp;redlink=1" TargetMode="External"/><Relationship Id="rId18" Type="http://schemas.openxmlformats.org/officeDocument/2006/relationships/hyperlink" Target="https://ko.wikipedia.org/w/index.php?title=%ED%8A%B8%EB%A6%AC_%EC%A0%95%EB%A0%AC&amp;action=edit&amp;redlink=1" TargetMode="External"/><Relationship Id="rId26" Type="http://schemas.openxmlformats.org/officeDocument/2006/relationships/hyperlink" Target="https://ko.wikipedia.org/w/index.php?title=%EB%B2%84%EC%8A%A4%ED%8A%B8_%EC%A0%95%EB%A0%AC&amp;action=edit&amp;redlink=1" TargetMode="External"/><Relationship Id="rId3" Type="http://schemas.openxmlformats.org/officeDocument/2006/relationships/hyperlink" Target="https://ko.wikipedia.org/wiki/%EC%82%BD%EC%9E%85_%EC%A0%95%EB%A0%AC" TargetMode="External"/><Relationship Id="rId21" Type="http://schemas.openxmlformats.org/officeDocument/2006/relationships/hyperlink" Target="https://ko.wikipedia.org/w/index.php?title=%EC%8A%A4%ED%8A%B8%EB%9E%9C%EB%93%9C_%EC%A0%95%EB%A0%AC&amp;action=edit&amp;redlink=1" TargetMode="External"/><Relationship Id="rId7" Type="http://schemas.openxmlformats.org/officeDocument/2006/relationships/hyperlink" Target="https://ko.wikipedia.org/wiki/%EC%A0%84%EC%88%9C%EC%84%9C" TargetMode="External"/><Relationship Id="rId12" Type="http://schemas.openxmlformats.org/officeDocument/2006/relationships/hyperlink" Target="https://ko.wikipedia.org/w/index.php?title=%EC%BD%A4_%EC%A0%95%EB%A0%AC&amp;action=edit&amp;redlink=1" TargetMode="External"/><Relationship Id="rId17" Type="http://schemas.openxmlformats.org/officeDocument/2006/relationships/hyperlink" Target="https://ko.wikipedia.org/wiki/%EC%85%B8_%EC%A0%95%EB%A0%AC" TargetMode="External"/><Relationship Id="rId25" Type="http://schemas.openxmlformats.org/officeDocument/2006/relationships/hyperlink" Target="https://ko.wikipedia.org/w/index.php?title=%EB%B9%84%EB%91%98%EA%B8%B0%EC%A7%91_%EC%A0%95%EB%A0%AC&amp;action=edit&amp;redlink=1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ko.wikipedia.org/wiki/%ED%9E%99_%EC%A0%95%EB%A0%AC" TargetMode="External"/><Relationship Id="rId20" Type="http://schemas.openxmlformats.org/officeDocument/2006/relationships/hyperlink" Target="https://ko.wikipedia.org/wiki/%ED%95%A9%EB%B3%91_%EC%A0%95%EB%A0%A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wikipedia.org/wiki/%EC%A0%90%EA%B7%BC_%ED%91%9C%EA%B8%B0%EB%B2%95" TargetMode="External"/><Relationship Id="rId11" Type="http://schemas.openxmlformats.org/officeDocument/2006/relationships/hyperlink" Target="https://ko.wikipedia.org/w/index.php?title=%ED%99%80%EC%A7%9D_%EC%A0%95%EB%A0%AC&amp;action=edit&amp;redlink=1" TargetMode="External"/><Relationship Id="rId24" Type="http://schemas.openxmlformats.org/officeDocument/2006/relationships/hyperlink" Target="https://ko.wikipedia.org/w/index.php?title=%EA%B3%84%EC%88%98_%EC%A0%95%EB%A0%AC&amp;action=edit&amp;redlink=1" TargetMode="External"/><Relationship Id="rId5" Type="http://schemas.openxmlformats.org/officeDocument/2006/relationships/hyperlink" Target="https://ko.wikipedia.org/wiki/%EA%B3%84%EC%82%B0_%EB%B3%B5%EC%9E%A1%EB%8F%84_%EC%9D%B4%EB%A1%A0" TargetMode="External"/><Relationship Id="rId15" Type="http://schemas.openxmlformats.org/officeDocument/2006/relationships/hyperlink" Target="https://ko.wikipedia.org/wiki/%EC%84%A0%ED%83%9D_%EC%A0%95%EB%A0%AC" TargetMode="External"/><Relationship Id="rId23" Type="http://schemas.openxmlformats.org/officeDocument/2006/relationships/hyperlink" Target="https://ko.wikipedia.org/wiki/%EB%B2%84%ED%82%B7_%EC%A0%95%EB%A0%AC" TargetMode="External"/><Relationship Id="rId10" Type="http://schemas.openxmlformats.org/officeDocument/2006/relationships/hyperlink" Target="https://ko.wikipedia.org/wiki/%EC%B9%B5%ED%85%8C%EC%9D%BC_%EC%A0%95%EB%A0%AC" TargetMode="External"/><Relationship Id="rId19" Type="http://schemas.openxmlformats.org/officeDocument/2006/relationships/hyperlink" Target="https://ko.wikipedia.org/w/index.php?title=%EB%9D%BC%EC%9D%B4%EB%B8%8C%EB%9F%AC%EB%A6%AC_%EC%A0%95%EB%A0%AC&amp;action=edit&amp;redlink=1" TargetMode="External"/><Relationship Id="rId4" Type="http://schemas.openxmlformats.org/officeDocument/2006/relationships/hyperlink" Target="https://ko.wikipedia.org/wiki/%EC%A0%95%EB%A0%AC_%EC%95%8C%EA%B3%A0%EB%A6%AC%EC%A6%98" TargetMode="External"/><Relationship Id="rId9" Type="http://schemas.openxmlformats.org/officeDocument/2006/relationships/hyperlink" Target="https://ko.wikipedia.org/wiki/%EA%B1%B0%ED%92%88_%EC%A0%95%EB%A0%AC" TargetMode="External"/><Relationship Id="rId14" Type="http://schemas.openxmlformats.org/officeDocument/2006/relationships/hyperlink" Target="https://ko.wikipedia.org/wiki/%EB%B3%B4%EA%B3%A0_%EC%A0%95%EB%A0%AC" TargetMode="External"/><Relationship Id="rId22" Type="http://schemas.openxmlformats.org/officeDocument/2006/relationships/hyperlink" Target="https://ko.wikipedia.org/wiki/%EA%B8%B0%EC%88%98_%EC%A0%95%EB%A0%AC" TargetMode="External"/><Relationship Id="rId27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onestep.tistory.com/33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hyperlink" Target="http://interactivepython.org/runestone/static/pythonds/BasicDS/ImplementinganUnorderedListLinkedLists.html" TargetMode="External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notebook.html?page=build/docs/examples/Smoothed%20Line%20Char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yaksha.egloos.com/m/124411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6.jpeg"/><Relationship Id="rId7" Type="http://schemas.openxmlformats.org/officeDocument/2006/relationships/hyperlink" Target="https://www.quora.com/Is-Agile-the-new-waterfal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rfanebrahim.com/2014/11/02/waterfall-vs-agile-vs-lean-explained-in-1-picture/" TargetMode="External"/><Relationship Id="rId5" Type="http://schemas.openxmlformats.org/officeDocument/2006/relationships/hyperlink" Target="https://onlineashu.wordpress.com/2012/05/18/a-framework-for-waterfall-vs-agile-vs-lean-startup/" TargetMode="External"/><Relationship Id="rId4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kclee.github.io/xwmooc-sc/novice/python/05-defensiv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mazingguni.github.io/blog/2016/03/django-2-unittest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hyperlink" Target="http://legacy-wiki.dgoon.net/doku.php?id=python:pyunit" TargetMode="External"/><Relationship Id="rId4" Type="http://schemas.openxmlformats.org/officeDocument/2006/relationships/hyperlink" Target="http://serious-code.net/doku/doku.php?id=kb:pyuni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study.xyz/python/article/504-Python-%EB%94%94%EB%B2%84%EA%B9%85-PD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spyder/variableexplorer.html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hat.github.io/ggplo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pus.co/seoul/ko/sign-u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noffmix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ndmeister.com/736728623/_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unho0130/awesome-blockchain-kor/graphs/contributor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s.go.kr/index.do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upport.sas.com/software/products/university-edition/docs/en/SASUniversityEditionQuickStartAW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C206486-B021-A64E-93E7-E0F66E084A9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0D3526-0668-9E40-B613-2E9E6816A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2193406"/>
            <a:ext cx="8406000" cy="122990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ch10. Cloud Setup &amp; Sorting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[start Jupyter Notebook]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누르면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클라우드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Jupyter Notebook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분석할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826B-3438-954B-B39C-0768D287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" y="1622965"/>
            <a:ext cx="5060741" cy="33593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274CA4-D4A7-874D-B703-AF475FD0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666" y="3214418"/>
            <a:ext cx="5667270" cy="3761971"/>
          </a:xfrm>
          <a:prstGeom prst="rect">
            <a:avLst/>
          </a:prstGeom>
        </p:spPr>
      </p:pic>
      <p:sp>
        <p:nvSpPr>
          <p:cNvPr id="10" name="직사각형 22">
            <a:extLst>
              <a:ext uri="{FF2B5EF4-FFF2-40B4-BE49-F238E27FC236}">
                <a16:creationId xmlns:a16="http://schemas.microsoft.com/office/drawing/2014/main" id="{10A4E7D7-EE17-6141-9DDA-739B48A4C0F5}"/>
              </a:ext>
            </a:extLst>
          </p:cNvPr>
          <p:cNvSpPr/>
          <p:nvPr/>
        </p:nvSpPr>
        <p:spPr>
          <a:xfrm>
            <a:off x="2343689" y="3172715"/>
            <a:ext cx="1038977" cy="1733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0FCE3E8-749E-4144-87C4-563C19A53903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 Notebook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비밀번호는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[instance-id]</a:t>
            </a:r>
          </a:p>
        </p:txBody>
      </p:sp>
    </p:spTree>
    <p:extLst>
      <p:ext uri="{BB962C8B-B14F-4D97-AF65-F5344CB8AC3E}">
        <p14:creationId xmlns:p14="http://schemas.microsoft.com/office/powerpoint/2010/main" val="287274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[Start SAS Studio]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클릭하여 프로그램을 실행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우측 상단에서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[Visual Programmer]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변경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47F3E3-E935-1C4D-853C-9A6B5F1E388C}"/>
              </a:ext>
            </a:extLst>
          </p:cNvPr>
          <p:cNvGrpSpPr/>
          <p:nvPr/>
        </p:nvGrpSpPr>
        <p:grpSpPr>
          <a:xfrm>
            <a:off x="251513" y="1512284"/>
            <a:ext cx="8344768" cy="5558416"/>
            <a:chOff x="1248227" y="2314414"/>
            <a:chExt cx="7096541" cy="47107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AF5E35-75F5-B944-ACED-2977B279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227" y="2314414"/>
              <a:ext cx="7096541" cy="4710730"/>
            </a:xfrm>
            <a:prstGeom prst="rect">
              <a:avLst/>
            </a:prstGeom>
          </p:spPr>
        </p:pic>
        <p:sp>
          <p:nvSpPr>
            <p:cNvPr id="11" name="직사각형 22">
              <a:extLst>
                <a:ext uri="{FF2B5EF4-FFF2-40B4-BE49-F238E27FC236}">
                  <a16:creationId xmlns:a16="http://schemas.microsoft.com/office/drawing/2014/main" id="{548A9A02-F330-B443-9A23-B27222239778}"/>
                </a:ext>
              </a:extLst>
            </p:cNvPr>
            <p:cNvSpPr/>
            <p:nvPr/>
          </p:nvSpPr>
          <p:spPr>
            <a:xfrm>
              <a:off x="6124221" y="2746043"/>
              <a:ext cx="1237540" cy="7145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2148C6DD-B18D-C648-B981-3A0D21F5D7D8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웹 브라우저 설정에 따라 한글로 표기 가능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674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드래그앤 드롭을 통해 원하는 기능을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2148C6DD-B18D-C648-B981-3A0D21F5D7D8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분석한 결과를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Flow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 작업이 가능함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자세한 내용은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&gt;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SAS_official_KR_guide_webeditorgs.pdf]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공식 가이드를 참조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E9A89-88AA-204C-9BC1-CFF46CF0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8" y="1894078"/>
            <a:ext cx="7870764" cy="5104384"/>
          </a:xfrm>
          <a:prstGeom prst="rect">
            <a:avLst/>
          </a:prstGeom>
        </p:spPr>
      </p:pic>
      <p:sp>
        <p:nvSpPr>
          <p:cNvPr id="10" name="직사각형 22">
            <a:extLst>
              <a:ext uri="{FF2B5EF4-FFF2-40B4-BE49-F238E27FC236}">
                <a16:creationId xmlns:a16="http://schemas.microsoft.com/office/drawing/2014/main" id="{624278F9-A169-4E40-9848-B49CA59A6044}"/>
              </a:ext>
            </a:extLst>
          </p:cNvPr>
          <p:cNvSpPr/>
          <p:nvPr/>
        </p:nvSpPr>
        <p:spPr>
          <a:xfrm>
            <a:off x="1051416" y="4963885"/>
            <a:ext cx="1455214" cy="2120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6">
            <a:extLst>
              <a:ext uri="{FF2B5EF4-FFF2-40B4-BE49-F238E27FC236}">
                <a16:creationId xmlns:a16="http://schemas.microsoft.com/office/drawing/2014/main" id="{8519B0CC-9F80-A841-A09B-7317D1BF5F0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06630" y="4398490"/>
            <a:ext cx="2989818" cy="671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0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간단한 옵션 조정으로 코드가 자동으로 생성되는 것을 실시간으로 확인할 수 있음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C120AB-FC6D-FB44-8C60-066366DA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328683"/>
            <a:ext cx="9144000" cy="59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5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[Recode Values]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텍스트 데이터를 숫자로 변경하여 분석가능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9DB2B-E48B-6342-BAAC-C535D2CE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728"/>
            <a:ext cx="9144000" cy="5271399"/>
          </a:xfrm>
          <a:prstGeom prst="rect">
            <a:avLst/>
          </a:prstGeom>
        </p:spPr>
      </p:pic>
      <p:sp>
        <p:nvSpPr>
          <p:cNvPr id="14" name="직사각형 22">
            <a:extLst>
              <a:ext uri="{FF2B5EF4-FFF2-40B4-BE49-F238E27FC236}">
                <a16:creationId xmlns:a16="http://schemas.microsoft.com/office/drawing/2014/main" id="{D3B7A0AB-284D-3449-9A73-D7DD28BFF257}"/>
              </a:ext>
            </a:extLst>
          </p:cNvPr>
          <p:cNvSpPr/>
          <p:nvPr/>
        </p:nvSpPr>
        <p:spPr>
          <a:xfrm>
            <a:off x="282290" y="3991061"/>
            <a:ext cx="1425930" cy="4804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22">
            <a:extLst>
              <a:ext uri="{FF2B5EF4-FFF2-40B4-BE49-F238E27FC236}">
                <a16:creationId xmlns:a16="http://schemas.microsoft.com/office/drawing/2014/main" id="{19CCB502-1996-3F47-B7B9-A73C0FCA80A1}"/>
              </a:ext>
            </a:extLst>
          </p:cNvPr>
          <p:cNvSpPr/>
          <p:nvPr/>
        </p:nvSpPr>
        <p:spPr>
          <a:xfrm>
            <a:off x="2896536" y="2326583"/>
            <a:ext cx="1675464" cy="11024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4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 등의 시각화도 지원함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D3EA6-4834-F149-96D9-5E272AB9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12739"/>
            <a:ext cx="8221981" cy="53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2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 Python?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익히기 어려울 수록 해당 실력을 갖춘 사람이 매우 드물어지는 것이 사실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 지점에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있다고 생각함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2148C6DD-B18D-C648-B981-3A0D21F5D7D8}"/>
              </a:ext>
            </a:extLst>
          </p:cNvPr>
          <p:cNvSpPr/>
          <p:nvPr/>
        </p:nvSpPr>
        <p:spPr>
          <a:xfrm>
            <a:off x="384349" y="1680891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SAS Visual Programmer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모드에서는 통계 기법 그 이상의 분석을 하기 힘듬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멱법칙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冪法則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power law)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한 수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數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다른 수의 거듭제곱으로 표현되는 두 수의 함수적 관계를 의미한다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예를 들어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 인구수를 가지는 도시들의 숫자는 인구수의 거듭제곱에 반비례하여 나타난다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경험적인 멱법칙 분포는 근사적으로만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또는 제한된 범위에서만 적용된다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1166B-FFCC-E541-8CBA-40E43D78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29" y="2758109"/>
            <a:ext cx="6350000" cy="330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836C69-0DD2-7E48-B6D3-7A4F28257CDC}"/>
              </a:ext>
            </a:extLst>
          </p:cNvPr>
          <p:cNvSpPr/>
          <p:nvPr/>
        </p:nvSpPr>
        <p:spPr>
          <a:xfrm>
            <a:off x="2416629" y="607054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4"/>
              </a:rPr>
              <a:t>https://ko.wikipedia.org/wiki/%EB%A9%B1%EB%B2%95%EC%B9%99</a:t>
            </a:r>
            <a:r>
              <a:rPr lang="en-US" sz="1100"/>
              <a:t> </a:t>
            </a:r>
          </a:p>
        </p:txBody>
      </p:sp>
      <p:cxnSp>
        <p:nvCxnSpPr>
          <p:cNvPr id="10" name="직선 화살표 연결선 16">
            <a:extLst>
              <a:ext uri="{FF2B5EF4-FFF2-40B4-BE49-F238E27FC236}">
                <a16:creationId xmlns:a16="http://schemas.microsoft.com/office/drawing/2014/main" id="{9DF7B872-77CF-DF42-901E-D549BB41C6B1}"/>
              </a:ext>
            </a:extLst>
          </p:cNvPr>
          <p:cNvCxnSpPr>
            <a:cxnSpLocks/>
          </p:cNvCxnSpPr>
          <p:nvPr/>
        </p:nvCxnSpPr>
        <p:spPr>
          <a:xfrm flipH="1">
            <a:off x="2632668" y="3918857"/>
            <a:ext cx="1045029" cy="152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F45C9C2-FCD0-C84E-AEEE-D55D02FF76C1}"/>
              </a:ext>
            </a:extLst>
          </p:cNvPr>
          <p:cNvSpPr/>
          <p:nvPr/>
        </p:nvSpPr>
        <p:spPr>
          <a:xfrm>
            <a:off x="3592078" y="3549525"/>
            <a:ext cx="903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Python!</a:t>
            </a:r>
            <a:endParaRPr lang="en-US"/>
          </a:p>
        </p:txBody>
      </p:sp>
      <p:cxnSp>
        <p:nvCxnSpPr>
          <p:cNvPr id="14" name="직선 화살표 연결선 16">
            <a:extLst>
              <a:ext uri="{FF2B5EF4-FFF2-40B4-BE49-F238E27FC236}">
                <a16:creationId xmlns:a16="http://schemas.microsoft.com/office/drawing/2014/main" id="{77FFCC62-49EA-554E-A6FF-DA12E33E1ED7}"/>
              </a:ext>
            </a:extLst>
          </p:cNvPr>
          <p:cNvCxnSpPr>
            <a:cxnSpLocks/>
          </p:cNvCxnSpPr>
          <p:nvPr/>
        </p:nvCxnSpPr>
        <p:spPr>
          <a:xfrm flipH="1">
            <a:off x="4702630" y="4682532"/>
            <a:ext cx="974689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311AB-933C-E141-ABA8-D2BEB195B13A}"/>
              </a:ext>
            </a:extLst>
          </p:cNvPr>
          <p:cNvSpPr/>
          <p:nvPr/>
        </p:nvSpPr>
        <p:spPr>
          <a:xfrm>
            <a:off x="5630023" y="4371755"/>
            <a:ext cx="244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SAS: Visual Programmer</a:t>
            </a:r>
          </a:p>
        </p:txBody>
      </p:sp>
    </p:spTree>
    <p:extLst>
      <p:ext uri="{BB962C8B-B14F-4D97-AF65-F5344CB8AC3E}">
        <p14:creationId xmlns:p14="http://schemas.microsoft.com/office/powerpoint/2010/main" val="63604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Spark &amp; Hadoop on Cloud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(CSV)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클라우드 상에서 데이터 분석을 진행하면 필요할 때 적은 비용으로 큰 효과를 기대할 수 있음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C740E-681C-E64D-8B1E-329F4CCB6D9C}"/>
              </a:ext>
            </a:extLst>
          </p:cNvPr>
          <p:cNvSpPr/>
          <p:nvPr/>
        </p:nvSpPr>
        <p:spPr>
          <a:xfrm>
            <a:off x="1074786" y="6279550"/>
            <a:ext cx="71393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3"/>
              </a:rPr>
              <a:t>https://developer.ibm.com/kr/developer-%EA%B8%B0%EC%88%A0-%ED%8F%AC%EB%9F%BC/2017/11/08/ibm-cloud-dsx-spark/</a:t>
            </a:r>
            <a:r>
              <a:rPr lang="en-US" sz="105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4CEC3-20A1-8F41-82A7-831787878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6728"/>
            <a:ext cx="9144000" cy="4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7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Spark &amp; Hadoop on Cloud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(Pandas)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C740E-681C-E64D-8B1E-329F4CCB6D9C}"/>
              </a:ext>
            </a:extLst>
          </p:cNvPr>
          <p:cNvSpPr/>
          <p:nvPr/>
        </p:nvSpPr>
        <p:spPr>
          <a:xfrm>
            <a:off x="1074786" y="6279550"/>
            <a:ext cx="71393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3"/>
              </a:rPr>
              <a:t>https://developer.ibm.com/kr/developer-%EA%B8%B0%EC%88%A0-%ED%8F%AC%EB%9F%BC/2017/11/08/ibm-cloud-dsx-spark/</a:t>
            </a:r>
            <a:r>
              <a:rPr lang="en-US" sz="105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4541E-4B97-6C4D-AD95-639611C8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3" y="852347"/>
            <a:ext cx="8069214" cy="54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Sorting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71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Cloud Tool Setup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0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만들기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버블소트랑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링크드리스트만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제대로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만들줄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알아도 뽑고 싶다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.” 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코딩 인터뷰 특집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7:00)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47" y="1647857"/>
            <a:ext cx="5771379" cy="46272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나는 프로그래머다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팟캐스트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http://www.podbbang.com/ch/9126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82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코딩 인터뷰를 위한 책 추천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http://image.yes24.com/goods/7434347/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47" y="2177091"/>
            <a:ext cx="2609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age.yes24.com/goods/11259881/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81" y="2177091"/>
            <a:ext cx="297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6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만들기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그림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과 같은 구조를 지닌 자료구조이고 아래의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main()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처럼 호출되고자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9641" y="6264919"/>
            <a:ext cx="68060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http://onestep.tistory.com/33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http://interactivepython.org/runestone/static/pythonds/BasicDS/ImplementinganUnorderedListLinkedLists.html</a:t>
            </a:r>
            <a:endParaRPr lang="en-US" altLang="ko-KR" sz="900" dirty="0"/>
          </a:p>
          <a:p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http://stackoverflow.com/questions/280243/python-linked-list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0" y="3293747"/>
            <a:ext cx="342562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담고있는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각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연결하는 링크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(link)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구성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정적인 자료 구조인 배열과 달리 동적인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연결리스트는 메모리가 필요하면 할당하고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 없으면 해제하는 식의 메모리 관리가 가능하기 때문에 배열처럼 여분의 공간을 마련할 필요가 없어 메모리를 절약할 수 있는 이점이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475" y="2299089"/>
            <a:ext cx="3181772" cy="3920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90" y="4595173"/>
            <a:ext cx="1914525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615" y="4486274"/>
            <a:ext cx="2514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&amp; 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297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Big-O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표기법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최악의 상황에서의 성능표기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빅오 표기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47" y="3472314"/>
            <a:ext cx="2057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빅오 표기법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3423338"/>
            <a:ext cx="3741802" cy="26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Complexity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 수행 시간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트렌드는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(H/W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향상때문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Space Complexity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알고리즘의 메모리 사용량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변수저장공간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순환스택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등이 영향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Big-O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표기법의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O(203) 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204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회의 실행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O(n)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외 표기법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최고 성능 표기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정확한 성능 표기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45" y="2549198"/>
            <a:ext cx="1524000" cy="314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69" y="2814818"/>
            <a:ext cx="1428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8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9" y="1524136"/>
            <a:ext cx="8073000" cy="45405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6348" y="6207398"/>
            <a:ext cx="5573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https://www.youtube.com/watch?v=kPRA0W1kECg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427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정렬 알고리즘 시각화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88534" y="6207398"/>
            <a:ext cx="6101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https://www.toptal.com/developers/sorting-algorithms/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524136"/>
            <a:ext cx="8280431" cy="43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0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sort_bubble.py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0" name="Picture 2" descr="정렬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2646941"/>
            <a:ext cx="41338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거품 정렬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(Bubble sort)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두 인접한 원소를 검사하여 정렬하는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O(n^2)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상당히 느리지만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코드가 단순하기 때문에 자주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원소의 이동이 거품이 수면으로 올라오는 듯한 모습을 보이기 때문에 지어진 이름이다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2465967"/>
            <a:ext cx="4381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7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데이터를 정렬할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최악의 경우에는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O(n2)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평균적으로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 log 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비교를 수행한다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정렬의 내부 루프는 대부분의 컴퓨터 아키텍처에서 효율적으로 작동하도록 설계되어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이유는 메모리 참조가 지역화되어 있기 때문에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캐시의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히트율이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높아지기 때문이다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가운데서 하나의 원소를 고른다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고른 원소를 피벗이라고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앞에는 피벗보다 값이 작은 모든 원소들이 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피벗 뒤에는 피벗보다 값이 큰 모든 원소들이 오도록 피벗을 기준으로 리스트를 둘로 나눈다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리스트를 둘로 나누는 것을 분할이라고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분할을 마친 뒤에 피벗은 더 이상 움직이지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분할된 두 개의 작은 리스트에 대해 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(Recursion)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적으로 이 과정을 반복한다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재귀는 리스트의 크기가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될 때까지 반복된다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863848"/>
            <a:ext cx="3979429" cy="29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11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sort_quicksort.py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714852"/>
            <a:ext cx="4048125" cy="428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367183"/>
            <a:ext cx="40767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Sorting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Pseudocode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슈도코드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pseudocode)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특정 프로그래밍 언어의 문법을 따라 쓰인 것이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일반적인 언어로 코드를 흉내 내어 알고리즘을 써놓은 코드를 말한다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疑似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코드는 말 그대로 흉내만 내는 코드이기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실제적인 프로그래밍 언어로 작성된 코드처럼 컴퓨터에서 실행할 수 없으며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언어로 프로그램을 작성하기 전에 알고리즘의 모델을 대략적으로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데에 쓰인다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359224"/>
            <a:ext cx="7127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Justin </a:t>
            </a:r>
            <a:r>
              <a:rPr lang="en-US" altLang="ko-KR" sz="900" dirty="0" err="1">
                <a:solidFill>
                  <a:srgbClr val="252525"/>
                </a:solidFill>
                <a:ea typeface="Arial" panose="020B0604020202020204" pitchFamily="34" charset="0"/>
              </a:rPr>
              <a:t>Zobel</a:t>
            </a:r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 (2004). "Algorithms" in Writing for Computer Science (second edition). Springer. </a:t>
            </a:r>
            <a:r>
              <a:rPr lang="en-US" altLang="ko-KR" sz="900" dirty="0">
                <a:solidFill>
                  <a:srgbClr val="0B0080"/>
                </a:solidFill>
                <a:ea typeface="Arial" panose="020B0604020202020204" pitchFamily="34" charset="0"/>
                <a:hlinkClick r:id="rId3"/>
              </a:rPr>
              <a:t>ISBN 1-85233-802-4</a:t>
            </a:r>
            <a:r>
              <a:rPr lang="en-US" altLang="ko-KR" sz="900" dirty="0">
                <a:solidFill>
                  <a:srgbClr val="252525"/>
                </a:solidFill>
                <a:ea typeface="Arial" panose="020B0604020202020204" pitchFamily="34" charset="0"/>
              </a:rPr>
              <a:t>. </a:t>
            </a:r>
            <a:endParaRPr lang="ko-KR" altLang="en-US" sz="900" dirty="0"/>
          </a:p>
        </p:txBody>
      </p:sp>
      <p:pic>
        <p:nvPicPr>
          <p:cNvPr id="3074" name="Picture 2" descr="google coding intervie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8" y="2938353"/>
            <a:ext cx="762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30F6-DC81-0741-945E-1C5572D2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5" y="859648"/>
            <a:ext cx="8406000" cy="55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9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하노이 탑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하노이 탑을 재귀함수를 이용하여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 descr="하노이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15" y="1949761"/>
            <a:ext cx="3704679" cy="41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하노이탑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1" y="1834012"/>
            <a:ext cx="3584109" cy="45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9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하노이 탑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하노이 탑을 재귀함수를 이용하여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 (hanoi.py)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5" y="1640708"/>
            <a:ext cx="7355070" cy="47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4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10" y="1267720"/>
            <a:ext cx="38709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Shebang Line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실행파일이 아닌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쓸 필요가 없음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샨방라인의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#!/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/bin/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임포트될때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무시되기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Power Features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metaclass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access to bytecode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바이트코드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엑세스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on-the-fly compilation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dynamic inheritance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상속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reparenting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재부모화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hacks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reflection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실행중인 객체나 프로그램의 변수나 항목에 접근하는 기능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of system internals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내부 수정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202349" y="1386652"/>
            <a:ext cx="47600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Deprecated Language Features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낡은 언어 기능들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모듈은 사용하지 말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str_full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vs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str.find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str_part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후자를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comprehension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 call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람다식이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인라인에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있더라도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괘념치말고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map(lambda x: x ** 2, range(5))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reduce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쓰지말고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b="1" spc="-150" dirty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Threading </a:t>
            </a:r>
            <a:r>
              <a:rPr lang="ko-KR" altLang="en-US" sz="1600" b="1" spc="-150" dirty="0">
                <a:ln w="0"/>
                <a:solidFill>
                  <a:srgbClr val="1D31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</a:t>
            </a:r>
            <a:endParaRPr lang="en-US" altLang="ko-KR" sz="1600" b="1" spc="-150" dirty="0">
              <a:ln w="0"/>
              <a:solidFill>
                <a:srgbClr val="1D314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내장 타입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(Built-in-type)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원자성에 의존하지 마라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딕셔너리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같은 경우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원자성을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지니는 것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처럼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보이지만 그렇지 않은 경우가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(__hash__ or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상황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Queue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타입을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커뮤니케이션에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 기본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모듈과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낮은 레벨의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사용하는 대신에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적절한 조건 변수의 사용을 익힌다면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threading.Condition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1892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ex_reflection.py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5" y="2266950"/>
            <a:ext cx="6162675" cy="29337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프로그램 실행 도중에 객체의 정보를 조사하거나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모듈에 선언된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 개체에서 형식을 가져오고 해당하는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호출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해당 필드와 속성에 접근할 수 있는 기능을 제공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0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Logging Module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stdlib_logging.py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실행중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관련 정보를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.log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저장하여 추적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864266"/>
            <a:ext cx="4764869" cy="4607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981" y="2687874"/>
            <a:ext cx="3970552" cy="20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24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25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선택 정렬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선택 정렬을 구현하고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퀵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정렬과 시간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공간복잡도 측면에서 비교하시오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https://ko.wikipedia.org/wiki/%EC%82%BD%EC%9E%85_%EC%A0%95%EB%A0%AC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6942940" y="1775178"/>
          <a:ext cx="1663426" cy="45259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2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4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u="none" strike="noStrike" dirty="0">
                          <a:effectLst/>
                          <a:hlinkClick r:id="rId4" tooltip="정렬 알고리즘"/>
                        </a:rPr>
                        <a:t>정렬 알고리즘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이론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5" tooltip="계산 복잡도 이론"/>
                        </a:rPr>
                        <a:t>계산 복잡도 이론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6" tooltip="점근 표기법"/>
                        </a:rPr>
                        <a:t>점근 표기법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7" tooltip="전순서"/>
                        </a:rPr>
                        <a:t>전순서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8" tooltip="비교 정렬 (없는 문서)"/>
                        </a:rPr>
                        <a:t>비교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교환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9" tooltip="거품 정렬"/>
                        </a:rPr>
                        <a:t>거품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0" tooltip="칵테일 정렬"/>
                        </a:rPr>
                        <a:t>칵테일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1" tooltip="홀짝 정렬 (없는 문서)"/>
                        </a:rPr>
                        <a:t>홀짝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2" tooltip="콤 정렬 (없는 문서)"/>
                        </a:rPr>
                        <a:t>콤</a:t>
                      </a:r>
                      <a:r>
                        <a:rPr lang="ko-KR" altLang="en-US" sz="900" u="none" strike="noStrike" dirty="0">
                          <a:effectLst/>
                          <a:hlinkClick r:id="rId12" tooltip="콤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3" tooltip="난쟁이 정렬 (없는 문서)"/>
                        </a:rPr>
                        <a:t>난쟁이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effectLst/>
                        </a:rPr>
                        <a:t>퀵</a:t>
                      </a:r>
                      <a:r>
                        <a:rPr lang="ko-KR" altLang="en-US" sz="900" dirty="0">
                          <a:effectLst/>
                        </a:rPr>
                        <a:t> 정렬</a:t>
                      </a: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4" tooltip="보고 정렬"/>
                        </a:rPr>
                        <a:t>보고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선택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5" tooltip="선택 정렬"/>
                        </a:rPr>
                        <a:t>선택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6" tooltip="힙 정렬"/>
                        </a:rPr>
                        <a:t>힙</a:t>
                      </a:r>
                      <a:r>
                        <a:rPr lang="ko-KR" altLang="en-US" sz="900" u="none" strike="noStrike" dirty="0">
                          <a:effectLst/>
                          <a:hlinkClick r:id="rId16" tooltip="힙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삽입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3" tooltip="삽입 정렬"/>
                        </a:rPr>
                        <a:t>삽입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17" tooltip="셸 정렬"/>
                        </a:rPr>
                        <a:t>셸</a:t>
                      </a:r>
                      <a:r>
                        <a:rPr lang="ko-KR" altLang="en-US" sz="900" u="none" strike="noStrike" dirty="0">
                          <a:effectLst/>
                          <a:hlinkClick r:id="rId17" tooltip="셸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8" tooltip="트리 정렬 (없는 문서)"/>
                        </a:rPr>
                        <a:t>트리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19" tooltip="라이브러리 정렬 (없는 문서)"/>
                        </a:rPr>
                        <a:t>라이브러리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합병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0" tooltip="합병 정렬"/>
                        </a:rPr>
                        <a:t>합병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1" tooltip="스트랜드 정렬 (없는 문서)"/>
                        </a:rPr>
                        <a:t>스트랜드</a:t>
                      </a:r>
                      <a:r>
                        <a:rPr lang="ko-KR" altLang="en-US" sz="900" u="none" strike="noStrike" dirty="0">
                          <a:effectLst/>
                          <a:hlinkClick r:id="rId21" tooltip="스트랜드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7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비</a:t>
                      </a:r>
                      <a:r>
                        <a:rPr lang="en-US" altLang="ko-KR" sz="900">
                          <a:effectLst/>
                        </a:rPr>
                        <a:t>(</a:t>
                      </a:r>
                      <a:r>
                        <a:rPr lang="ko-KR" altLang="en-US" sz="900">
                          <a:effectLst/>
                        </a:rPr>
                        <a:t>非</a:t>
                      </a:r>
                      <a:r>
                        <a:rPr lang="en-US" altLang="ko-KR" sz="900">
                          <a:effectLst/>
                        </a:rPr>
                        <a:t>)</a:t>
                      </a:r>
                      <a:r>
                        <a:rPr lang="ko-KR" altLang="en-US" sz="900">
                          <a:effectLst/>
                        </a:rPr>
                        <a:t>비교 정렬</a:t>
                      </a:r>
                    </a:p>
                  </a:txBody>
                  <a:tcPr marL="4764" marR="4764" marT="4764" marB="4764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2" tooltip="기수 정렬"/>
                        </a:rPr>
                        <a:t>기수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3" tooltip="버킷 정렬"/>
                        </a:rPr>
                        <a:t>버킷</a:t>
                      </a:r>
                      <a:r>
                        <a:rPr lang="ko-KR" altLang="en-US" sz="900" u="none" strike="noStrike" dirty="0">
                          <a:effectLst/>
                          <a:hlinkClick r:id="rId23" tooltip="버킷 정렬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>
                          <a:effectLst/>
                          <a:hlinkClick r:id="rId24" tooltip="계수 정렬 (없는 문서)"/>
                        </a:rPr>
                        <a:t>계수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5" tooltip="비둘기집 정렬 (없는 문서)"/>
                        </a:rPr>
                        <a:t>비둘기집</a:t>
                      </a:r>
                      <a:r>
                        <a:rPr lang="ko-KR" altLang="en-US" sz="900" u="none" strike="noStrike" dirty="0">
                          <a:effectLst/>
                          <a:hlinkClick r:id="rId25" tooltip="비둘기집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u="none" strike="noStrike" dirty="0" err="1">
                          <a:effectLst/>
                          <a:hlinkClick r:id="rId26" tooltip="버스트 정렬 (없는 문서)"/>
                        </a:rPr>
                        <a:t>버스트</a:t>
                      </a:r>
                      <a:r>
                        <a:rPr lang="ko-KR" altLang="en-US" sz="900" u="none" strike="noStrike" dirty="0">
                          <a:effectLst/>
                          <a:hlinkClick r:id="rId26" tooltip="버스트 정렬 (없는 문서)"/>
                        </a:rPr>
                        <a:t> 정렬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4" marR="4764" marT="4764" marB="476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6358" y="2286723"/>
            <a:ext cx="40767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Linkedlist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만들기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다음 그림을 보고 해당 하는 그림에 맞는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Linkedlist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http://onestep.tistory.com/33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http://interactivepython.org/runestone/static/pythonds/BasicDS/ImplementinganUnorderedListLinkedLists.html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13" y="1810689"/>
            <a:ext cx="4086878" cy="114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536" y="3066864"/>
            <a:ext cx="3966632" cy="1296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191" y="4596754"/>
            <a:ext cx="3827015" cy="12960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1" y="1931718"/>
            <a:ext cx="4283292" cy="11695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00" y="3325230"/>
            <a:ext cx="3522337" cy="11695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836" y="4659978"/>
            <a:ext cx="3353337" cy="11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38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6536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Ggplot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활용하여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Smoothed Line Chart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그리시오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90" y="6391506"/>
            <a:ext cx="68060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https://yhat.github.io/ggplot/notebook.html?page=build/docs/examples/Smoothed%20Line%20Chart.html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7" y="1432995"/>
            <a:ext cx="6981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3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프로젝트를 위한 개발 방법론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2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E5C33-7338-6B4D-A6B3-C8AF7AFE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5" y="1286467"/>
            <a:ext cx="8874410" cy="5890891"/>
          </a:xfrm>
          <a:prstGeom prst="rect">
            <a:avLst/>
          </a:prstGeom>
        </p:spPr>
      </p:pic>
      <p:sp>
        <p:nvSpPr>
          <p:cNvPr id="10" name="직사각형 27">
            <a:extLst>
              <a:ext uri="{FF2B5EF4-FFF2-40B4-BE49-F238E27FC236}">
                <a16:creationId xmlns:a16="http://schemas.microsoft.com/office/drawing/2014/main" id="{2749E6CC-CC70-DD42-ABF0-B615525A4E9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클라우드 기반의 분석 툴은 명시적으로 사용을 정지하지 않으면 과금되므로 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FEFBE108-2358-6045-A973-01B0C8D32E12}"/>
              </a:ext>
            </a:extLst>
          </p:cNvPr>
          <p:cNvSpPr/>
          <p:nvPr/>
        </p:nvSpPr>
        <p:spPr>
          <a:xfrm>
            <a:off x="6078275" y="2326262"/>
            <a:ext cx="1933167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95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222" y="6487853"/>
            <a:ext cx="39394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http://yaksha.egloos.com/m/1244118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6146" name="Picture 2" descr="그네 개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21" y="1751293"/>
            <a:ext cx="6310338" cy="47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58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SW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개발 방법론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소프트웨어는 성장하는 것이며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만들어지는 것이 아니다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(Software is grown, not built) Bill de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hOra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Waterfall vs Agile vs Le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96" y="4648702"/>
            <a:ext cx="3440145" cy="190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테스트와 디버깅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 또는 배포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 및 유지보수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124" name="Picture 4" descr="agile lean waterfall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" y="1832037"/>
            <a:ext cx="3639641" cy="28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64856" y="5639965"/>
            <a:ext cx="39394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5"/>
              </a:rPr>
              <a:t>https://onlineashu.wordpress.com/2012/05/18/a-framework-for-waterfall-vs-agile-vs-lean-startup/</a:t>
            </a:r>
            <a:endParaRPr lang="en-US" altLang="ko-KR" sz="900" dirty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6"/>
              </a:rPr>
              <a:t>http://irfanebrahim.com/2014/11/02/waterfall-vs-agile-vs-lean-explained-in-1-picture/</a:t>
            </a:r>
            <a:r>
              <a:rPr lang="en-US" altLang="ko-KR" sz="900" dirty="0"/>
              <a:t> </a:t>
            </a:r>
          </a:p>
          <a:p>
            <a:r>
              <a:rPr lang="en-US" altLang="ko-KR" sz="900" dirty="0"/>
              <a:t>[3] </a:t>
            </a:r>
            <a:r>
              <a:rPr lang="en-US" altLang="ko-KR" sz="900" dirty="0">
                <a:hlinkClick r:id="rId7"/>
              </a:rPr>
              <a:t>https://www.quora.com/Is-Agile-the-new-waterfall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5126" name="Picture 6" descr="https://qph.ec.quoracdn.net/main-qimg-a237d6247c55588956f096a028c9ce91-c?convert_to_webp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56" y="2755027"/>
            <a:ext cx="3781916" cy="25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487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방어적 프로그래밍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Assert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assertions.py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디버깅 모드에서만 효과가 있고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릴리즈에서는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아무런 일도 하지 않기 때문에 예외처리랑 비슷하지만 좀 다른 상황에서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Google Python Guide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언급이 없음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방어적 프로그래밍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(Defensive Programming) [1]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올바르게 동작하기 위해서 함수의 시작점이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참이여야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(precondition).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끝날 때 참을 보증하는 것이 사후 조건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postcondition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부분 코드 내부 특정한 지점에서 항상 참이어야 하는 것이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불변식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(invariant).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2291" y="6428616"/>
            <a:ext cx="4131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http://statkclee.github.io/xwmooc-sc/novice/python/05-defensive.html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3508191"/>
            <a:ext cx="4854136" cy="2050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218" y="3488537"/>
            <a:ext cx="4178638" cy="20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5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테스트 주도 개발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(Test-driven development TDD)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pyunit_add.py, add.py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4300" y="1309303"/>
            <a:ext cx="822198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켄트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벡이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Smalltalk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사용하던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테스팅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자바로 건너가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되었고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파이썬에도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이름으로 흡수되었다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Python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라고 하여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PyUnit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이라고 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unittest.TestCase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이렇게 세 개의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메소드를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오버라이드하면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assertion, exception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등이 발생하면 테스트 실패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 하기 전에 필요한 설정이다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보통 여러 테스트 케이스가 공유하는 설정을 위해 사용되며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테이스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케이스가 상속하는 베이스 클래스에 정의된다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(self):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반대급부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성공했다면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결과에 상관 없이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실행된다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→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tearDown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순서로 실행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그밖의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비슷한 일을 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아니어도 실행시킬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가능하면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시작하는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쓰는게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좋다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(Convention!)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Tools -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assertNotEqual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assertTrue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assertRaises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355" y="6242350"/>
            <a:ext cx="36599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[1] 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3"/>
              </a:rPr>
              <a:t>http://amazingguni.github.io/blog/2016/03/django-2-unittest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</a:p>
          <a:p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[2] 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4"/>
              </a:rPr>
              <a:t>http://serious-code.net/doku/doku.php?id=kb:pyunit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   </a:t>
            </a:r>
          </a:p>
          <a:p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[3] 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  <a:hlinkClick r:id="rId5"/>
              </a:rPr>
              <a:t>http://legacy-wiki.dgoon.net/doku.php?id=python:pyunit</a:t>
            </a:r>
            <a:r>
              <a:rPr lang="en-US" altLang="ko-KR" sz="900" dirty="0">
                <a:solidFill>
                  <a:srgbClr val="404040"/>
                </a:solidFill>
                <a:latin typeface="맑은 고딕" panose="020B0503020000020004" pitchFamily="50" charset="-127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193" y="3289476"/>
            <a:ext cx="3514725" cy="3248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94" y="4628819"/>
            <a:ext cx="3439024" cy="2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4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Debugger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Debugger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디버깅 모드로 진입하게 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프롬프트가 나오게 되는데 여기서 여러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다음 문장을 실행하거나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(next),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 값을 프린트하거나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(print),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리스팅하거나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(list),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안으로 들어가거나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(step into)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일들을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명령을 사용하여 실행할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모드로 진행할 것을 추천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446" y="63043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http://pythonstudy.xyz/python/article/504-Python-%EB%94%94%EB%B2%84%EA%B9%85-PDB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3134"/>
          <a:stretch/>
        </p:blipFill>
        <p:spPr>
          <a:xfrm>
            <a:off x="199970" y="3330662"/>
            <a:ext cx="3956984" cy="2524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79" y="2881910"/>
            <a:ext cx="4719303" cy="34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 Explorer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상세한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Variable Explorer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간단한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Histrogram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그릴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데이터를 엑셀처럼 직접 수정할 수도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169" y="656209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https://pythonhosted.org/spyder/variableexplorer.html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" y="1942976"/>
            <a:ext cx="3638325" cy="2366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29" y="4491201"/>
            <a:ext cx="2442691" cy="19682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026" y="1933400"/>
            <a:ext cx="2703675" cy="225215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736715" y="2756213"/>
            <a:ext cx="2022414" cy="281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7" idx="0"/>
          </p:cNvCxnSpPr>
          <p:nvPr/>
        </p:nvCxnSpPr>
        <p:spPr>
          <a:xfrm flipH="1">
            <a:off x="1739975" y="2876623"/>
            <a:ext cx="555753" cy="161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736715" y="2561753"/>
            <a:ext cx="2022414" cy="2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026" y="4383732"/>
            <a:ext cx="4088142" cy="21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8405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출력을 바로 확인하기 위해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Notebook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실행 시킬 것을 권장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함께 보기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https://yhat.github.io/ggplot/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70" y="2165738"/>
            <a:ext cx="575834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1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ggplot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Ch10&gt;code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ggplot_jupyter.py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1" y="233242"/>
            <a:ext cx="8662577" cy="6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0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데이터 분석가의 일상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528495"/>
            <a:ext cx="82219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아침에 출근해서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Slack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켭니다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업무용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메신져로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다양한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개발툴과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호환됨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 Tracker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Github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이슈나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JIRA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오늘 해결해야 할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Issue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우선순위에 맞춰 확인합니다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어제 팀원이 짠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 분석 결과 도출 코드에서 치명적인 에러가 발생하여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버전관리 시스템에서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Hotfix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만들어서 긴급 수정에 들어갑니다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log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확인하니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Brian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짠 코드가 문제가 있군요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Brian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휴가중이라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작업을 진행합니다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Debugger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살펴보니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에러는 부동소수점 연산으로 인한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오류였습니다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몇몇의 코드를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정수형으로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바꾸고나니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문제없이 잘 작동하여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 Branch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하고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시켰습니다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Brian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위해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사내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부동소수점 연산 항목을 추가하여 작성했습니다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내용을 본인의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블로그에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업로드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데이터 수집을 위해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크롤러를 짜기 시작했습니다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6" y="5130168"/>
            <a:ext cx="7640788" cy="15605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데이터 분석가의 하루를 살펴봅시다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627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데이터 분석가의 일상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(Wrap-up)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515196"/>
            <a:ext cx="82219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신입사원이 와서 개발환경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세팅을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진행해야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기존에 이미 통일시켜놓은 개발환경을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이미지를 통해 컨테이너를 활성화 했습니다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분석을 진행하던 도중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Cloudwatch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Instance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트래픽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한도와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연산이 초과되었다는 알림을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Slack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받았습니다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서버의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만든뒤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더 좋은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생성하였으며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Autoscaling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한도를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 늘렸습니다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트래픽은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늘었는데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회원수나 접속자는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크게 늘지 않아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서버에서 다운받은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활용하여 분석합니다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Log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크기 때문에 일부만 가지고 노트북에서 분석하고 전체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서버에서 분석합니다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분석한 결과를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저장하고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Tableau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시각화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시각화한 결과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집중적으로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DDos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공격을 하는 것으로 파악되어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접속하면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NotAllowedUserException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발생시켜 차단하였습니다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금일 작업한 내용을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– push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업무를 마무리 짓고 퇴근합니다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83" y="4897230"/>
            <a:ext cx="7640788" cy="156052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데이터 분석가의 하루를 살펴봅시다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[US EAST(N. Virgnia)]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27041" y="1466728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 flipV="1">
            <a:off x="1585558" y="1617604"/>
            <a:ext cx="5541483" cy="131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36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프로젝트 가이드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55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프로젝트 진행 장소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참고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구글캠퍼스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서울 멤버십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https://www.campus.co/seoul/ko/sign-up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20" y="2318709"/>
            <a:ext cx="835355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0" y="1482939"/>
            <a:ext cx="1752798" cy="7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59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프로젝트에 필요한 행사 정보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다양한 개발자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컨퍼런스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&amp; hands 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세션 정보 확인 가능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http://onoffmix.com/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4" y="1482939"/>
            <a:ext cx="7180292" cy="50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3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참고 서적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22" y="1528495"/>
            <a:ext cx="6986315" cy="51454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서적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로드맵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https://www.mindmeister.com/736728623/_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960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개인 프로젝트 기술서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퀴즈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15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점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실질적으로 본인이 무슨 일을 했는지 기술할 것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2610A-AA78-0F4E-9705-9FAE69E2ED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1385" y="1562419"/>
            <a:ext cx="6821230" cy="4620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96A9D3-E79D-9E40-BF9C-1A23D86329EC}"/>
              </a:ext>
            </a:extLst>
          </p:cNvPr>
          <p:cNvSpPr/>
          <p:nvPr/>
        </p:nvSpPr>
        <p:spPr>
          <a:xfrm>
            <a:off x="1255244" y="6212721"/>
            <a:ext cx="6727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4"/>
              </a:rPr>
              <a:t>https://github.com/yunho0130/awesome-blockchain-kor/graphs/contributors</a:t>
            </a:r>
            <a:r>
              <a:rPr lang="ko-KR" altLang="en-US" sz="1400"/>
              <a:t>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5626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개인 프로젝트 기술서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퀴즈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15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점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참고자료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경영빅데이터분석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프로젝트기술서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학번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.docx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20893-C8D8-354D-85E4-EF885F3D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76" y="1562419"/>
            <a:ext cx="6521380" cy="4872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28EB7-A740-0A46-9F3C-CA142CCC81D4}"/>
              </a:ext>
            </a:extLst>
          </p:cNvPr>
          <p:cNvSpPr/>
          <p:nvPr/>
        </p:nvSpPr>
        <p:spPr>
          <a:xfrm>
            <a:off x="3265118" y="6434635"/>
            <a:ext cx="347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https://www.ncs.go.kr/index.do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6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팀 변경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66016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어느 팀이건 노력하면 결과물을 낼 수 있도록 조정하였음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조정 과정에서 불이익 받는 사람이 없도록 충분히 감안할 것임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78813-AF00-C04A-80E9-40722209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90" y="1757416"/>
            <a:ext cx="5232400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33EC7B-B9DF-1B4C-8E4A-1A2E7976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440" y="3826878"/>
            <a:ext cx="3949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0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발표 날짜 선정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code &gt; random_team_selection.ipynb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A8A5D-873A-874E-9224-9E525287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0" y="1712825"/>
            <a:ext cx="7505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8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중간고사 결과 검토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48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AWS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-&gt;[Launch Instance] -&gt;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[AMI] -&gt; [Market]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검색어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SAS -&gt; [Free tier eligible]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[Select]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1138A-A506-904E-A4C3-C2FA95F2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54" y="2680996"/>
            <a:ext cx="7245305" cy="3666361"/>
          </a:xfrm>
          <a:prstGeom prst="rect">
            <a:avLst/>
          </a:prstGeom>
        </p:spPr>
      </p:pic>
      <p:sp>
        <p:nvSpPr>
          <p:cNvPr id="14" name="직사각형 22">
            <a:extLst>
              <a:ext uri="{FF2B5EF4-FFF2-40B4-BE49-F238E27FC236}">
                <a16:creationId xmlns:a16="http://schemas.microsoft.com/office/drawing/2014/main" id="{B7982DDA-AE2A-5A42-8C44-E26E4EE7BCBE}"/>
              </a:ext>
            </a:extLst>
          </p:cNvPr>
          <p:cNvSpPr/>
          <p:nvPr/>
        </p:nvSpPr>
        <p:spPr>
          <a:xfrm>
            <a:off x="2520901" y="3693595"/>
            <a:ext cx="6056858" cy="9928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1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설정값을 기본값으로 두되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[Auto-assign Public IP]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[Enable]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5F4F7-8863-3849-9623-B3C5526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664549"/>
            <a:ext cx="9144000" cy="4614123"/>
          </a:xfrm>
          <a:prstGeom prst="rect">
            <a:avLst/>
          </a:prstGeom>
        </p:spPr>
      </p:pic>
      <p:sp>
        <p:nvSpPr>
          <p:cNvPr id="12" name="직사각형 22">
            <a:extLst>
              <a:ext uri="{FF2B5EF4-FFF2-40B4-BE49-F238E27FC236}">
                <a16:creationId xmlns:a16="http://schemas.microsoft.com/office/drawing/2014/main" id="{FB2893A5-3E1B-ED4E-BAFC-40064C3C86D6}"/>
              </a:ext>
            </a:extLst>
          </p:cNvPr>
          <p:cNvSpPr/>
          <p:nvPr/>
        </p:nvSpPr>
        <p:spPr>
          <a:xfrm>
            <a:off x="656341" y="3429000"/>
            <a:ext cx="3543870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B3800777-E0E4-3A48-9406-1AF630EBF0E2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마지막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항목에서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버튼을 누르면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 생성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2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[Public DNS(IPv4)]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이므로 크롬 브라우저 등에 입력하여 접속한다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[Instance ID]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복사해둔다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64958-12D3-F84E-9ECB-FA652E84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604"/>
            <a:ext cx="9144000" cy="4660111"/>
          </a:xfrm>
          <a:prstGeom prst="rect">
            <a:avLst/>
          </a:prstGeom>
        </p:spPr>
      </p:pic>
      <p:sp>
        <p:nvSpPr>
          <p:cNvPr id="10" name="직사각형 22">
            <a:extLst>
              <a:ext uri="{FF2B5EF4-FFF2-40B4-BE49-F238E27FC236}">
                <a16:creationId xmlns:a16="http://schemas.microsoft.com/office/drawing/2014/main" id="{2031994F-F554-024D-859D-D8897AA4070E}"/>
              </a:ext>
            </a:extLst>
          </p:cNvPr>
          <p:cNvSpPr/>
          <p:nvPr/>
        </p:nvSpPr>
        <p:spPr>
          <a:xfrm>
            <a:off x="5576835" y="4155930"/>
            <a:ext cx="2703007" cy="154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22">
            <a:extLst>
              <a:ext uri="{FF2B5EF4-FFF2-40B4-BE49-F238E27FC236}">
                <a16:creationId xmlns:a16="http://schemas.microsoft.com/office/drawing/2014/main" id="{0EC9C71F-C8D4-B041-B86D-C64DCC39E3D5}"/>
              </a:ext>
            </a:extLst>
          </p:cNvPr>
          <p:cNvSpPr/>
          <p:nvPr/>
        </p:nvSpPr>
        <p:spPr>
          <a:xfrm>
            <a:off x="2042242" y="4165978"/>
            <a:ext cx="1868241" cy="154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2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SAS University Edition on 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 Name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[sasdemo]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Password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복사해둔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[instance-id]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입력한다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80B93-3EA7-7A42-9959-2456F36E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35" y="1328683"/>
            <a:ext cx="8049664" cy="53434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388BF-D789-6F45-9466-68E2D4AEED31}"/>
              </a:ext>
            </a:extLst>
          </p:cNvPr>
          <p:cNvSpPr/>
          <p:nvPr/>
        </p:nvSpPr>
        <p:spPr>
          <a:xfrm>
            <a:off x="586701" y="6318479"/>
            <a:ext cx="81441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4"/>
              </a:rPr>
              <a:t>http://support.sas.com/software/products/university-edition/docs/en/SASUniversityEditionQuickStartAWS.pdf</a:t>
            </a:r>
            <a:r>
              <a:rPr lang="ko-KR" altLang="en-US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209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8577</TotalTime>
  <Words>3006</Words>
  <Application>Microsoft Macintosh PowerPoint</Application>
  <PresentationFormat>On-screen Show (4:3)</PresentationFormat>
  <Paragraphs>378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Wingdings</vt:lpstr>
      <vt:lpstr>Arial</vt:lpstr>
      <vt:lpstr>맑은 고딕</vt:lpstr>
      <vt:lpstr>Office 테마</vt:lpstr>
      <vt:lpstr>Bigdata Analysis for Management ch10. Cloud Setup &amp; Sorting Algorithm</vt:lpstr>
      <vt:lpstr>Cloud Tool Setup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SAS University Edition on AWS</vt:lpstr>
      <vt:lpstr>Why Python?</vt:lpstr>
      <vt:lpstr>Spark &amp; Hadoop on Cloud (CSV) </vt:lpstr>
      <vt:lpstr>Spark &amp; Hadoop on Cloud (Pandas) </vt:lpstr>
      <vt:lpstr>Sorting Algorithm</vt:lpstr>
      <vt:lpstr>Linkedlist 만들기 </vt:lpstr>
      <vt:lpstr>Data Structure &amp; Sorting Algorithm</vt:lpstr>
      <vt:lpstr>Linkedlist 만들기 </vt:lpstr>
      <vt:lpstr>Data Structure &amp; 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하노이 탑</vt:lpstr>
      <vt:lpstr>하노이 탑</vt:lpstr>
      <vt:lpstr>Python Style Guidelines</vt:lpstr>
      <vt:lpstr>Python Style Guidelines</vt:lpstr>
      <vt:lpstr>Logging Module</vt:lpstr>
      <vt:lpstr>과제</vt:lpstr>
      <vt:lpstr>선택 정렬</vt:lpstr>
      <vt:lpstr>Linkedlist 만들기 </vt:lpstr>
      <vt:lpstr>ggplot</vt:lpstr>
      <vt:lpstr>프로젝트를 위한 개발 방법론</vt:lpstr>
      <vt:lpstr>SW 개발 방법론</vt:lpstr>
      <vt:lpstr>SW 개발 방법론</vt:lpstr>
      <vt:lpstr>방어적 프로그래밍 Assert</vt:lpstr>
      <vt:lpstr>테스트 주도 개발(Test-driven development TDD)</vt:lpstr>
      <vt:lpstr>Debugger</vt:lpstr>
      <vt:lpstr>Variable Explorer </vt:lpstr>
      <vt:lpstr>ggplot</vt:lpstr>
      <vt:lpstr>ggplot</vt:lpstr>
      <vt:lpstr>데이터 분석가의 일상 (Wrap-up)</vt:lpstr>
      <vt:lpstr>데이터 분석가의 일상 (Wrap-up)</vt:lpstr>
      <vt:lpstr>프로젝트 가이드</vt:lpstr>
      <vt:lpstr>프로젝트 진행 장소 (참고) </vt:lpstr>
      <vt:lpstr>프로젝트에 필요한 행사 정보</vt:lpstr>
      <vt:lpstr>참고 서적 </vt:lpstr>
      <vt:lpstr>개인 프로젝트 기술서 (퀴즈: 15점) </vt:lpstr>
      <vt:lpstr>개인 프로젝트 기술서 (퀴즈: 15점) </vt:lpstr>
      <vt:lpstr>팀 변경</vt:lpstr>
      <vt:lpstr>발표 날짜 선정</vt:lpstr>
      <vt:lpstr>중간고사 결과 검토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236</cp:revision>
  <cp:lastPrinted>2011-08-28T13:13:29Z</cp:lastPrinted>
  <dcterms:created xsi:type="dcterms:W3CDTF">2011-08-24T01:05:33Z</dcterms:created>
  <dcterms:modified xsi:type="dcterms:W3CDTF">2018-11-18T15:44:25Z</dcterms:modified>
</cp:coreProperties>
</file>